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3" r:id="rId3"/>
    <p:sldId id="344" r:id="rId4"/>
    <p:sldId id="381" r:id="rId5"/>
    <p:sldId id="346" r:id="rId6"/>
    <p:sldId id="374" r:id="rId7"/>
    <p:sldId id="375" r:id="rId8"/>
    <p:sldId id="380" r:id="rId9"/>
    <p:sldId id="376" r:id="rId10"/>
    <p:sldId id="379" r:id="rId11"/>
    <p:sldId id="378" r:id="rId12"/>
    <p:sldId id="366" r:id="rId13"/>
    <p:sldId id="369" r:id="rId14"/>
  </p:sldIdLst>
  <p:sldSz cx="9144000" cy="6858000" type="screen4x3"/>
  <p:notesSz cx="9928225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608C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9456" autoAdjust="0"/>
  </p:normalViewPr>
  <p:slideViewPr>
    <p:cSldViewPr snapToGrid="0">
      <p:cViewPr>
        <p:scale>
          <a:sx n="125" d="100"/>
          <a:sy n="125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r">
              <a:defRPr sz="1200"/>
            </a:lvl1pPr>
          </a:lstStyle>
          <a:p>
            <a:fld id="{CDFE67B9-D0C2-4D74-99DF-C780B06C2CD9}" type="datetimeFigureOut">
              <a:rPr lang="de-AT" smtClean="0"/>
              <a:t>13.06.2017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9" y="6456613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r">
              <a:defRPr sz="1200"/>
            </a:lvl1pPr>
          </a:lstStyle>
          <a:p>
            <a:fld id="{57240763-FF48-410F-8665-1552ABF1FD5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646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l">
              <a:spcBef>
                <a:spcPct val="40000"/>
              </a:spcBef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r">
              <a:spcBef>
                <a:spcPct val="40000"/>
              </a:spcBef>
              <a:defRPr sz="1200"/>
            </a:lvl1pPr>
          </a:lstStyle>
          <a:p>
            <a:pPr>
              <a:defRPr/>
            </a:pPr>
            <a:fld id="{F9790F1D-354D-4834-BF43-05371D59B76D}" type="datetimeFigureOut">
              <a:rPr lang="de-AT"/>
              <a:pPr>
                <a:defRPr/>
              </a:pPr>
              <a:t>13.06.2017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3" tIns="45752" rIns="91503" bIns="45752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503" tIns="45752" rIns="91503" bIns="45752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l">
              <a:spcBef>
                <a:spcPct val="40000"/>
              </a:spcBef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r">
              <a:spcBef>
                <a:spcPct val="40000"/>
              </a:spcBef>
              <a:defRPr sz="1200"/>
            </a:lvl1pPr>
          </a:lstStyle>
          <a:p>
            <a:pPr>
              <a:defRPr/>
            </a:pPr>
            <a:fld id="{7881A679-F242-47FB-841D-EA09C6AAF61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804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3124200"/>
          </a:xfrm>
          <a:prstGeom prst="rect">
            <a:avLst/>
          </a:prstGeom>
          <a:solidFill>
            <a:srgbClr val="005392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7000" y="5106988"/>
            <a:ext cx="6477000" cy="1746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106988"/>
            <a:ext cx="2743200" cy="17462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659563" cy="2000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 defTabSz="1235075">
              <a:spcBef>
                <a:spcPct val="40000"/>
              </a:spcBef>
              <a:defRPr/>
            </a:pPr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77000" y="0"/>
            <a:ext cx="2667000" cy="20002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0" y="5108575"/>
            <a:ext cx="9144000" cy="0"/>
          </a:xfrm>
          <a:prstGeom prst="line">
            <a:avLst/>
          </a:prstGeom>
          <a:noFill/>
          <a:ln w="25400">
            <a:solidFill>
              <a:srgbClr val="CE0438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1995488"/>
            <a:ext cx="9144000" cy="0"/>
          </a:xfrm>
          <a:prstGeom prst="line">
            <a:avLst/>
          </a:prstGeom>
          <a:noFill/>
          <a:ln w="25400">
            <a:solidFill>
              <a:srgbClr val="CE0438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5104219"/>
            <a:ext cx="3657600" cy="276999"/>
          </a:xfrm>
          <a:prstGeom prst="rect">
            <a:avLst/>
          </a:prstGeom>
          <a:solidFill>
            <a:srgbClr val="CE0438"/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algn="ctr" defTabSz="1235075">
              <a:spcBef>
                <a:spcPct val="40000"/>
              </a:spcBef>
              <a:defRPr/>
            </a:pPr>
            <a:r>
              <a:rPr lang="de-AT" sz="1800" dirty="0" smtClean="0">
                <a:solidFill>
                  <a:schemeClr val="bg1"/>
                </a:solidFill>
              </a:rPr>
              <a:t>Landesverband Oberösterreich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12" name="Picture 14" descr="OWR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2168053" y="717550"/>
            <a:ext cx="5504818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40000"/>
              </a:spcBef>
              <a:defRPr/>
            </a:pPr>
            <a:r>
              <a:rPr lang="de-AT" sz="2800" dirty="0" smtClean="0"/>
              <a:t>Österreichische Wasserrettung</a:t>
            </a:r>
            <a:endParaRPr lang="de-DE" sz="2800" dirty="0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79413" y="2216150"/>
            <a:ext cx="8369300" cy="1296988"/>
          </a:xfrm>
        </p:spPr>
        <p:txBody>
          <a:bodyPr anchor="ctr"/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659188"/>
            <a:ext cx="8353425" cy="1223962"/>
          </a:xfrm>
          <a:extLst/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9D8615D-D197-4054-B693-D02E9D839F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FF889FE-1A3A-49B5-BB40-001E1E3F23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158750"/>
            <a:ext cx="2095500" cy="5683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9413" y="158750"/>
            <a:ext cx="6135687" cy="5683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3E1E560-2052-4E73-A325-D6BDE6254E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3124200"/>
          </a:xfrm>
          <a:prstGeom prst="rect">
            <a:avLst/>
          </a:prstGeom>
          <a:solidFill>
            <a:srgbClr val="005392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0" y="5106988"/>
            <a:ext cx="6477000" cy="1746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106988"/>
            <a:ext cx="2743200" cy="17462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6659563" cy="2000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 defTabSz="1235075">
              <a:spcBef>
                <a:spcPct val="40000"/>
              </a:spcBef>
              <a:defRPr/>
            </a:pPr>
            <a:endParaRPr lang="it-I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0"/>
            <a:ext cx="2667000" cy="20002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5108575"/>
            <a:ext cx="9144000" cy="0"/>
          </a:xfrm>
          <a:prstGeom prst="line">
            <a:avLst/>
          </a:prstGeom>
          <a:noFill/>
          <a:ln w="25400">
            <a:solidFill>
              <a:srgbClr val="CE0438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0" y="1995488"/>
            <a:ext cx="9144000" cy="0"/>
          </a:xfrm>
          <a:prstGeom prst="line">
            <a:avLst/>
          </a:prstGeom>
          <a:noFill/>
          <a:ln w="25400">
            <a:solidFill>
              <a:srgbClr val="CE0438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pic>
        <p:nvPicPr>
          <p:cNvPr id="10" name="Picture 14" descr="OWR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2305682" y="717549"/>
            <a:ext cx="5504818" cy="5254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35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35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40000"/>
              </a:spcBef>
              <a:defRPr/>
            </a:pPr>
            <a:r>
              <a:rPr lang="de-AT" sz="2800" dirty="0" smtClean="0"/>
              <a:t>Österreichische Wasserrettung</a:t>
            </a:r>
            <a:endParaRPr lang="de-DE" sz="2800" dirty="0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79413" y="2216150"/>
            <a:ext cx="8369300" cy="2660650"/>
          </a:xfrm>
        </p:spPr>
        <p:txBody>
          <a:bodyPr anchor="ctr"/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 pitchFamily="34" charset="0"/>
              <a:buChar char="•"/>
              <a:defRPr sz="2400" b="0"/>
            </a:lvl1pPr>
            <a:lvl2pPr marL="179388" indent="-177800">
              <a:buFont typeface="Symbol" panose="05050102010706020507" pitchFamily="18" charset="2"/>
              <a:buChar char="-"/>
              <a:defRPr sz="2200"/>
            </a:lvl2pPr>
            <a:lvl3pPr marL="358775" indent="-168275">
              <a:buFont typeface="Symbol" panose="05050102010706020507" pitchFamily="18" charset="2"/>
              <a:buChar char="-"/>
              <a:defRPr sz="2000"/>
            </a:lvl3pPr>
            <a:lvl4pPr marL="541338" indent="-171450">
              <a:buFont typeface="Symbol" panose="05050102010706020507" pitchFamily="18" charset="2"/>
              <a:buChar char="-"/>
              <a:defRPr sz="1800"/>
            </a:lvl4pPr>
            <a:lvl5pPr marL="717550" indent="-165100">
              <a:buFont typeface="Symbol" panose="05050102010706020507" pitchFamily="18" charset="2"/>
              <a:buChar char="-"/>
              <a:defRPr sz="1600"/>
            </a:lvl5pPr>
            <a:lvl6pPr>
              <a:defRPr sz="1400"/>
            </a:lvl6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313681" y="6382698"/>
            <a:ext cx="3005232" cy="291057"/>
          </a:xfrm>
          <a:solidFill>
            <a:schemeClr val="accent2"/>
          </a:solidFill>
          <a:ln/>
        </p:spPr>
        <p:txBody>
          <a:bodyPr anchor="ctr"/>
          <a:lstStyle>
            <a:lvl1pPr algn="ctr">
              <a:defRPr sz="1400" b="1"/>
            </a:lvl1pPr>
          </a:lstStyle>
          <a:p>
            <a:r>
              <a:rPr lang="de-DE" dirty="0" smtClean="0"/>
              <a:t>Landesverband Oberösterreich</a:t>
            </a:r>
            <a:endParaRPr lang="de-AT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ABC58C5-D5C0-47E8-9682-2F8FAB4AA0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FF603DA-C0CB-45F7-8512-DE476A83AD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9413" y="1143000"/>
            <a:ext cx="411480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116387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D7F027B-F71F-4C12-8CDB-1261FA9714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50ADB91-37A6-4657-82B3-A28940180F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BE71C8B-9F51-488E-B20F-D4733AE933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B84BC56-F692-4271-9623-263E1C6533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D127686-D584-4090-BCC4-E66F9F825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00400" y="6176963"/>
            <a:ext cx="594360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176963"/>
            <a:ext cx="3276600" cy="68103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086600" y="0"/>
            <a:ext cx="2057400" cy="8826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7162800" cy="882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143000"/>
            <a:ext cx="838358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158750"/>
            <a:ext cx="79375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Titelformat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413" y="6369050"/>
            <a:ext cx="2973387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Landesverband Oberösterreich</a:t>
            </a:r>
            <a:endParaRPr lang="en-US" dirty="0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9413" y="6557963"/>
            <a:ext cx="2973387" cy="147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F597CA2-650F-4F48-9A1B-F7B784E021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9144000" y="881063"/>
            <a:ext cx="0" cy="5292725"/>
          </a:xfrm>
          <a:prstGeom prst="line">
            <a:avLst/>
          </a:prstGeom>
          <a:noFill/>
          <a:ln w="12700">
            <a:solidFill>
              <a:srgbClr val="17608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588" y="6175375"/>
            <a:ext cx="9142412" cy="0"/>
          </a:xfrm>
          <a:prstGeom prst="line">
            <a:avLst/>
          </a:prstGeom>
          <a:noFill/>
          <a:ln w="3175">
            <a:solidFill>
              <a:srgbClr val="17608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0" y="881063"/>
            <a:ext cx="9144000" cy="0"/>
          </a:xfrm>
          <a:prstGeom prst="line">
            <a:avLst/>
          </a:prstGeom>
          <a:noFill/>
          <a:ln w="3175">
            <a:solidFill>
              <a:srgbClr val="17608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0" y="881063"/>
            <a:ext cx="0" cy="5292725"/>
          </a:xfrm>
          <a:prstGeom prst="line">
            <a:avLst/>
          </a:prstGeom>
          <a:noFill/>
          <a:ln w="12700">
            <a:solidFill>
              <a:srgbClr val="17608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0" y="881063"/>
            <a:ext cx="0" cy="5292725"/>
          </a:xfrm>
          <a:prstGeom prst="line">
            <a:avLst/>
          </a:prstGeom>
          <a:noFill/>
          <a:ln w="12700">
            <a:solidFill>
              <a:srgbClr val="17608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de-AT"/>
          </a:p>
        </p:txBody>
      </p:sp>
      <p:pic>
        <p:nvPicPr>
          <p:cNvPr id="1039" name="Picture 19" descr="OWR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571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Rectangle 20"/>
          <p:cNvSpPr>
            <a:spLocks noChangeArrowheads="1"/>
          </p:cNvSpPr>
          <p:nvPr userDrawn="1"/>
        </p:nvSpPr>
        <p:spPr bwMode="auto">
          <a:xfrm>
            <a:off x="3314700" y="6399441"/>
            <a:ext cx="2857500" cy="215444"/>
          </a:xfrm>
          <a:prstGeom prst="rect">
            <a:avLst/>
          </a:prstGeom>
          <a:solidFill>
            <a:srgbClr val="CE0438"/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algn="ctr" defTabSz="1235075">
              <a:spcBef>
                <a:spcPct val="40000"/>
              </a:spcBef>
              <a:defRPr/>
            </a:pPr>
            <a:r>
              <a:rPr lang="de-AT" sz="1400" dirty="0" smtClean="0">
                <a:solidFill>
                  <a:schemeClr val="bg1"/>
                </a:solidFill>
              </a:rPr>
              <a:t>Landesverband Oberösterreich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2pPr>
      <a:lvl3pPr marL="358775" indent="-1682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541338" indent="-17145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4pPr>
      <a:lvl5pPr marL="717550" indent="-1651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174750" indent="-1651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631950" indent="-1651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089150" indent="-1651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546350" indent="-1651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848600" cy="1695450"/>
          </a:xfrm>
        </p:spPr>
        <p:txBody>
          <a:bodyPr/>
          <a:lstStyle/>
          <a:p>
            <a:r>
              <a:rPr lang="de-DE" altLang="de-DE" sz="4000" dirty="0" smtClean="0"/>
              <a:t>Laienhilfe im und am Wasser</a:t>
            </a:r>
            <a:endParaRPr lang="de-DE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038600"/>
            <a:ext cx="8353425" cy="38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Richtiges Verhalten im Ernstfall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Rettungsaktion</a:t>
            </a:r>
            <a:r>
              <a:rPr lang="de-AT" sz="3200" b="0" dirty="0"/>
              <a:t> – </a:t>
            </a:r>
            <a:r>
              <a:rPr lang="de-AT" sz="3200" b="0" dirty="0" smtClean="0"/>
              <a:t>Ablauf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0" y="1040260"/>
            <a:ext cx="8084820" cy="16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AT" kern="0" dirty="0" smtClean="0"/>
              <a:t>  </a:t>
            </a:r>
            <a:endParaRPr lang="de-AT" sz="1200" kern="0" dirty="0" smtClean="0"/>
          </a:p>
          <a:p>
            <a:r>
              <a:rPr lang="de-AT" kern="0" dirty="0" smtClean="0"/>
              <a:t>Notruf absetzen</a:t>
            </a:r>
          </a:p>
          <a:p>
            <a:pPr marL="0" indent="0">
              <a:buNone/>
            </a:pPr>
            <a:r>
              <a:rPr lang="de-AT" sz="2000" kern="0" dirty="0" smtClean="0"/>
              <a:t>    </a:t>
            </a:r>
            <a:r>
              <a:rPr lang="de-AT" sz="2000" kern="0" dirty="0"/>
              <a:t>- </a:t>
            </a:r>
            <a:r>
              <a:rPr lang="de-AT" sz="2000" kern="0" dirty="0" smtClean="0"/>
              <a:t>144 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- 112 (Euro-Notruf) </a:t>
            </a:r>
            <a:endParaRPr lang="de-AT" sz="2000" kern="0" dirty="0"/>
          </a:p>
          <a:p>
            <a:pPr marL="0" indent="0">
              <a:buNone/>
            </a:pPr>
            <a:r>
              <a:rPr lang="de-AT" sz="2000" kern="0" dirty="0" smtClean="0"/>
              <a:t>    - 130 (Österreichische Wasserrettung)</a:t>
            </a:r>
          </a:p>
          <a:p>
            <a:pPr marL="0" indent="0"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1000" kern="0" dirty="0" smtClean="0"/>
          </a:p>
          <a:p>
            <a:r>
              <a:rPr lang="de-AT" kern="0" dirty="0"/>
              <a:t>Hilfsmittel suchen</a:t>
            </a:r>
          </a:p>
          <a:p>
            <a:pPr marL="0" indent="0">
              <a:buNone/>
            </a:pPr>
            <a:r>
              <a:rPr lang="de-AT" kern="0" dirty="0"/>
              <a:t>    - Wurfkörper (Rettungsring) </a:t>
            </a:r>
          </a:p>
          <a:p>
            <a:pPr marL="0" indent="0">
              <a:buNone/>
            </a:pPr>
            <a:r>
              <a:rPr lang="de-AT" kern="0" dirty="0"/>
              <a:t>   </a:t>
            </a:r>
            <a:r>
              <a:rPr lang="de-AT" kern="0" dirty="0" smtClean="0"/>
              <a:t> </a:t>
            </a:r>
            <a:r>
              <a:rPr lang="de-AT" kern="0" dirty="0"/>
              <a:t>- Schwimmkörper (Luftmatratze, Schwimmreifen, </a:t>
            </a:r>
            <a:r>
              <a:rPr lang="de-AT" kern="0" dirty="0" smtClean="0"/>
              <a:t>Boot…)</a:t>
            </a:r>
            <a:endParaRPr lang="de-AT" kern="0" dirty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r>
              <a:rPr lang="de-AT" kern="0" dirty="0" smtClean="0"/>
              <a:t>  </a:t>
            </a: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10" y="2518410"/>
            <a:ext cx="1318260" cy="13182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40" y="2008904"/>
            <a:ext cx="2128838" cy="79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30" y="12115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Rettungsaktion</a:t>
            </a:r>
            <a:r>
              <a:rPr lang="de-AT" sz="2800" b="0" dirty="0" smtClean="0"/>
              <a:t> </a:t>
            </a:r>
            <a:r>
              <a:rPr lang="de-AT" sz="2800" b="0" dirty="0"/>
              <a:t>– Ablauf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0" y="939230"/>
            <a:ext cx="8084820" cy="16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AT" sz="1200" kern="0" dirty="0" smtClean="0"/>
          </a:p>
          <a:p>
            <a:r>
              <a:rPr lang="de-AT" kern="0" dirty="0" smtClean="0"/>
              <a:t>Wurfkörper werfen (wenn vorhanden)</a:t>
            </a:r>
          </a:p>
          <a:p>
            <a:endParaRPr lang="de-AT" kern="0" dirty="0" smtClean="0"/>
          </a:p>
          <a:p>
            <a:endParaRPr lang="de-AT" kern="0" dirty="0" smtClean="0"/>
          </a:p>
          <a:p>
            <a:r>
              <a:rPr lang="de-AT" kern="0" dirty="0" smtClean="0"/>
              <a:t>mit Schwimmkörper zu Opfer schwimmen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</a:t>
            </a:r>
            <a:r>
              <a:rPr lang="de-AT" sz="2000" kern="0" dirty="0"/>
              <a:t> - </a:t>
            </a:r>
            <a:r>
              <a:rPr lang="de-AT" sz="2000" kern="0" dirty="0" smtClean="0"/>
              <a:t>direkten Opferkontakt vermeiden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 - es genügt wenn sich das 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   Opfer am Schwimmkörper 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    fest hält</a:t>
            </a:r>
            <a:endParaRPr lang="de-AT" sz="2000" kern="0" dirty="0"/>
          </a:p>
          <a:p>
            <a:pPr marL="0" indent="0">
              <a:buNone/>
            </a:pPr>
            <a:endParaRPr lang="de-AT" sz="2000" kern="0" dirty="0" smtClean="0"/>
          </a:p>
          <a:p>
            <a:r>
              <a:rPr lang="de-AT" kern="0" dirty="0" smtClean="0"/>
              <a:t>Zuspruch geben</a:t>
            </a:r>
            <a:endParaRPr lang="de-AT" kern="0" dirty="0"/>
          </a:p>
          <a:p>
            <a:pPr marL="0" indent="0">
              <a:buNone/>
            </a:pPr>
            <a:endParaRPr lang="de-AT" sz="2000" kern="0" dirty="0"/>
          </a:p>
          <a:p>
            <a:pPr marL="0" indent="0"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pPr marL="0" indent="0">
              <a:buNone/>
            </a:pPr>
            <a:endParaRPr lang="de-AT" sz="2000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96" y="1002706"/>
            <a:ext cx="2374104" cy="15804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76" y="3714278"/>
            <a:ext cx="4703709" cy="18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4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Selbstrettung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37687" y="1324542"/>
            <a:ext cx="7907573" cy="1525338"/>
          </a:xfrm>
        </p:spPr>
        <p:txBody>
          <a:bodyPr/>
          <a:lstStyle/>
          <a:p>
            <a:r>
              <a:rPr lang="de-AT" dirty="0" smtClean="0"/>
              <a:t>Internationales </a:t>
            </a:r>
          </a:p>
          <a:p>
            <a:pPr marL="0" indent="0">
              <a:buNone/>
            </a:pPr>
            <a:r>
              <a:rPr lang="de-AT" dirty="0"/>
              <a:t> </a:t>
            </a:r>
            <a:r>
              <a:rPr lang="de-AT" dirty="0" smtClean="0"/>
              <a:t>   Seenotzeichen</a:t>
            </a:r>
          </a:p>
          <a:p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r>
              <a:rPr lang="de-DE" dirty="0" smtClean="0"/>
              <a:t>auf den Rücken legen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r>
              <a:rPr lang="de-DE" dirty="0"/>
              <a:t>u</a:t>
            </a:r>
            <a:r>
              <a:rPr lang="de-DE" dirty="0" smtClean="0"/>
              <a:t>m Hilfe rufen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20" y="1011556"/>
            <a:ext cx="2991802" cy="19851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2" y="3322168"/>
            <a:ext cx="2722880" cy="18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Österreichische Wasserrettung LV OÖ 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8" y="1427762"/>
            <a:ext cx="8479522" cy="284451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42264"/>
            <a:ext cx="1837267" cy="18372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2600" y="4598193"/>
            <a:ext cx="3590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www.ooe.owr.at</a:t>
            </a:r>
          </a:p>
          <a:p>
            <a:r>
              <a:rPr lang="de-AT" sz="1800" dirty="0" smtClean="0"/>
              <a:t>www.facebook.com/ooe.owr.at</a:t>
            </a:r>
            <a:r>
              <a:rPr lang="de-AT" sz="1800" dirty="0"/>
              <a:t>/</a:t>
            </a:r>
            <a:endParaRPr lang="de-AT" sz="18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740401" y="4505860"/>
            <a:ext cx="3081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err="1" smtClean="0"/>
              <a:t>Petzoldstraße</a:t>
            </a:r>
            <a:r>
              <a:rPr lang="de-AT" sz="2800" dirty="0" smtClean="0"/>
              <a:t> 41 4020 Linz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44479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716" y="1757854"/>
            <a:ext cx="7929015" cy="2547007"/>
          </a:xfrm>
        </p:spPr>
        <p:txBody>
          <a:bodyPr/>
          <a:lstStyle/>
          <a:p>
            <a:r>
              <a:rPr lang="de-AT" dirty="0" smtClean="0"/>
              <a:t>Orientierung am Badeplatz</a:t>
            </a:r>
          </a:p>
          <a:p>
            <a:r>
              <a:rPr lang="de-AT" dirty="0" smtClean="0"/>
              <a:t>Erkennen von Gefahrenquellen</a:t>
            </a:r>
            <a:endParaRPr lang="de-AT" dirty="0"/>
          </a:p>
          <a:p>
            <a:r>
              <a:rPr lang="de-AT" dirty="0" smtClean="0"/>
              <a:t>Selbsteinschätzung</a:t>
            </a:r>
            <a:endParaRPr lang="de-AT" dirty="0"/>
          </a:p>
          <a:p>
            <a:r>
              <a:rPr lang="de-AT" dirty="0" smtClean="0"/>
              <a:t>Verwendung von Hilfsmitteln</a:t>
            </a:r>
            <a:endParaRPr lang="de-AT" dirty="0"/>
          </a:p>
          <a:p>
            <a:r>
              <a:rPr lang="de-AT" dirty="0" smtClean="0"/>
              <a:t>Rettungsaktion</a:t>
            </a:r>
          </a:p>
          <a:p>
            <a:r>
              <a:rPr lang="de-AT" dirty="0" smtClean="0"/>
              <a:t>Selbstrettung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037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Orientierung </a:t>
            </a:r>
            <a:r>
              <a:rPr lang="de-AT" sz="2400" b="0" dirty="0" smtClean="0"/>
              <a:t>am Badeplatz </a:t>
            </a:r>
            <a:endParaRPr lang="de-AT" sz="24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40" y="2668183"/>
            <a:ext cx="2595795" cy="181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460" y="2000891"/>
            <a:ext cx="2417254" cy="181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65796"/>
            <a:ext cx="2426919" cy="161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Abgerundetes Rechteck 13"/>
          <p:cNvSpPr/>
          <p:nvPr/>
        </p:nvSpPr>
        <p:spPr bwMode="auto">
          <a:xfrm>
            <a:off x="428190" y="1449100"/>
            <a:ext cx="2246586" cy="417786"/>
          </a:xfrm>
          <a:prstGeom prst="roundRect">
            <a:avLst/>
          </a:prstGeom>
          <a:solidFill>
            <a:srgbClr val="17608C"/>
          </a:solidFill>
          <a:ln w="9525" cap="flat" cmpd="sng" algn="ctr">
            <a:solidFill>
              <a:srgbClr val="00539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 prstMaterial="matte">
            <a:bevelT w="6350"/>
            <a:bevelB w="152400"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235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n</a:t>
            </a:r>
            <a:r>
              <a:rPr kumimoji="0" lang="de-DE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Seen</a:t>
            </a:r>
            <a:endParaRPr kumimoji="0" lang="de-AT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6003324" y="2668183"/>
            <a:ext cx="2246586" cy="417786"/>
          </a:xfrm>
          <a:prstGeom prst="roundRect">
            <a:avLst/>
          </a:prstGeom>
          <a:solidFill>
            <a:srgbClr val="17608C"/>
          </a:solidFill>
          <a:ln w="9525" cap="flat" cmpd="sng" algn="ctr">
            <a:solidFill>
              <a:srgbClr val="00539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 prstMaterial="matte">
            <a:bevelT w="6350"/>
            <a:bevelB w="152400"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1235075">
              <a:spcBef>
                <a:spcPct val="40000"/>
              </a:spcBef>
            </a:pPr>
            <a:r>
              <a:rPr lang="de-DE" dirty="0" smtClean="0">
                <a:solidFill>
                  <a:schemeClr val="bg1"/>
                </a:solidFill>
              </a:rPr>
              <a:t>i</a:t>
            </a:r>
            <a:r>
              <a:rPr lang="de-DE" dirty="0">
                <a:solidFill>
                  <a:schemeClr val="bg1"/>
                </a:solidFill>
              </a:rPr>
              <a:t>n</a:t>
            </a:r>
            <a:r>
              <a:rPr lang="de-DE" dirty="0" smtClean="0">
                <a:solidFill>
                  <a:schemeClr val="bg1"/>
                </a:solidFill>
              </a:rPr>
              <a:t> (Frei)</a:t>
            </a:r>
            <a:r>
              <a:rPr lang="de-DE" dirty="0" err="1" smtClean="0">
                <a:solidFill>
                  <a:schemeClr val="bg1"/>
                </a:solidFill>
              </a:rPr>
              <a:t>bädern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50739" y="2124955"/>
            <a:ext cx="2246586" cy="417786"/>
          </a:xfrm>
          <a:prstGeom prst="roundRect">
            <a:avLst/>
          </a:prstGeom>
          <a:solidFill>
            <a:srgbClr val="17608C"/>
          </a:solidFill>
          <a:ln w="9525" cap="flat" cmpd="sng" algn="ctr">
            <a:solidFill>
              <a:srgbClr val="00539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 prstMaterial="matte">
            <a:bevelT w="6350"/>
            <a:bevelB w="152400"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1235075">
              <a:spcBef>
                <a:spcPct val="40000"/>
              </a:spcBef>
            </a:pPr>
            <a:r>
              <a:rPr lang="de-DE" dirty="0" smtClean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n</a:t>
            </a:r>
            <a:r>
              <a:rPr lang="de-DE" dirty="0" smtClean="0">
                <a:solidFill>
                  <a:schemeClr val="bg1"/>
                </a:solidFill>
              </a:rPr>
              <a:t> Flüssen</a:t>
            </a:r>
          </a:p>
        </p:txBody>
      </p:sp>
    </p:spTree>
    <p:extLst>
      <p:ext uri="{BB962C8B-B14F-4D97-AF65-F5344CB8AC3E}">
        <p14:creationId xmlns:p14="http://schemas.microsoft.com/office/powerpoint/2010/main" val="190394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Orientierung </a:t>
            </a:r>
            <a:r>
              <a:rPr lang="de-AT" sz="2400" b="0" dirty="0" smtClean="0"/>
              <a:t>– Überblick verschaffen </a:t>
            </a:r>
            <a:endParaRPr lang="de-AT" sz="24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243562" y="1236411"/>
            <a:ext cx="8725177" cy="149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/>
              <a:t>Ausschau halten nach Rettungseinrichtungen wie </a:t>
            </a:r>
          </a:p>
          <a:p>
            <a:pPr marL="0" indent="0">
              <a:buNone/>
            </a:pPr>
            <a:r>
              <a:rPr lang="de-AT" kern="0" dirty="0" smtClean="0"/>
              <a:t>                                                 - Rettungsringen</a:t>
            </a:r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r>
              <a:rPr lang="de-AT" kern="0" dirty="0" smtClean="0"/>
              <a:t>    - Notrufsäulen</a:t>
            </a:r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r>
              <a:rPr lang="de-AT" kern="0" dirty="0" smtClean="0"/>
              <a:t>    - Ortsstellen von </a:t>
            </a:r>
          </a:p>
          <a:p>
            <a:pPr marL="0" indent="0">
              <a:buNone/>
            </a:pPr>
            <a:r>
              <a:rPr lang="de-AT" kern="0" dirty="0"/>
              <a:t> </a:t>
            </a:r>
            <a:r>
              <a:rPr lang="de-AT" kern="0" dirty="0" smtClean="0"/>
              <a:t>     Rettungsorganisationen</a:t>
            </a:r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sz="1200" kern="0" dirty="0" smtClean="0"/>
          </a:p>
          <a:p>
            <a:pPr marL="0" indent="0">
              <a:buNone/>
            </a:pPr>
            <a:endParaRPr lang="de-AT" sz="1200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r>
              <a:rPr lang="de-AT" kern="0" dirty="0"/>
              <a:t> </a:t>
            </a:r>
            <a:r>
              <a:rPr lang="de-AT" kern="0" dirty="0" smtClean="0"/>
              <a:t>     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1" y="2467877"/>
            <a:ext cx="2439738" cy="18298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55" y="1682375"/>
            <a:ext cx="1239500" cy="18509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86" y="4503421"/>
            <a:ext cx="3574740" cy="1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7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Orientierung </a:t>
            </a:r>
            <a:r>
              <a:rPr lang="de-AT" sz="2400" b="0" dirty="0" smtClean="0"/>
              <a:t>– Überblick verschaffen </a:t>
            </a:r>
            <a:endParaRPr lang="de-AT" sz="24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243562" y="992571"/>
            <a:ext cx="8725177" cy="149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/>
              <a:t>Ausschau halten nach schwimmfähigen Gegenständen</a:t>
            </a:r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sz="1200" kern="0" dirty="0" smtClean="0"/>
          </a:p>
          <a:p>
            <a:pPr marL="0" indent="0">
              <a:buNone/>
            </a:pPr>
            <a:endParaRPr lang="de-AT" sz="1200" kern="0" dirty="0" smtClean="0"/>
          </a:p>
          <a:p>
            <a:pPr marL="0" indent="0">
              <a:buNone/>
            </a:pPr>
            <a:r>
              <a:rPr lang="de-AT" kern="0" dirty="0" smtClean="0"/>
              <a:t>  </a:t>
            </a: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r>
              <a:rPr lang="de-AT" kern="0" dirty="0"/>
              <a:t> </a:t>
            </a:r>
            <a:r>
              <a:rPr lang="de-AT" kern="0" dirty="0" smtClean="0"/>
              <a:t>    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3" y="1591219"/>
            <a:ext cx="2198671" cy="17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Erwins Ordner\oewr\vortraege\Laienhilfe\luftmatratz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" y="3795103"/>
            <a:ext cx="1795564" cy="18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91219"/>
            <a:ext cx="3023155" cy="16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1" y="3435518"/>
            <a:ext cx="1737754" cy="2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90" y="5026634"/>
            <a:ext cx="980697" cy="9806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03" y="1737688"/>
            <a:ext cx="2160197" cy="162014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55" y="3811038"/>
            <a:ext cx="2600384" cy="162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1" y="3972595"/>
            <a:ext cx="2316581" cy="15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Orientierung </a:t>
            </a:r>
            <a:r>
              <a:rPr lang="de-AT" sz="2400" b="0" dirty="0"/>
              <a:t>– </a:t>
            </a:r>
            <a:r>
              <a:rPr lang="de-AT" sz="2400" b="0" dirty="0" smtClean="0"/>
              <a:t>Erkennen von Gefahren</a:t>
            </a:r>
            <a:endParaRPr lang="de-AT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42623" y="1625030"/>
            <a:ext cx="7262137" cy="158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AT" kern="0" dirty="0" smtClean="0"/>
              <a:t> - Sprungtürme</a:t>
            </a:r>
          </a:p>
          <a:p>
            <a:pPr marL="0" indent="0">
              <a:buNone/>
            </a:pPr>
            <a:endParaRPr lang="de-AT" b="1" kern="0" dirty="0" smtClean="0"/>
          </a:p>
          <a:p>
            <a:pPr marL="0" indent="0">
              <a:buNone/>
            </a:pPr>
            <a:r>
              <a:rPr lang="de-AT" b="1" kern="0" dirty="0"/>
              <a:t> </a:t>
            </a:r>
            <a:r>
              <a:rPr lang="de-AT" b="1" kern="0" dirty="0" smtClean="0"/>
              <a:t>                                                    - </a:t>
            </a:r>
            <a:r>
              <a:rPr lang="de-AT" kern="0" dirty="0" smtClean="0"/>
              <a:t>Strömungen</a:t>
            </a:r>
          </a:p>
          <a:p>
            <a:endParaRPr lang="de-AT" kern="0" dirty="0"/>
          </a:p>
          <a:p>
            <a:pPr marL="0" indent="0">
              <a:buNone/>
            </a:pPr>
            <a:r>
              <a:rPr lang="de-AT" kern="0" dirty="0" smtClean="0"/>
              <a:t>- Kinder im/am Wasser</a:t>
            </a:r>
          </a:p>
          <a:p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r>
              <a:rPr lang="de-AT" kern="0" dirty="0"/>
              <a:t> </a:t>
            </a:r>
            <a:r>
              <a:rPr lang="de-AT" kern="0" dirty="0" smtClean="0"/>
              <a:t>                           - unsichere Schwimmer</a:t>
            </a:r>
            <a:endParaRPr lang="de-AT" kern="0" dirty="0"/>
          </a:p>
          <a:p>
            <a:pPr marL="0" indent="0">
              <a:buNone/>
            </a:pPr>
            <a:r>
              <a:rPr lang="de-AT" kern="0" dirty="0" smtClean="0"/>
              <a:t>    </a:t>
            </a: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" y="1018955"/>
            <a:ext cx="1889760" cy="12598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15" y="4503420"/>
            <a:ext cx="2149475" cy="12896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3325176"/>
            <a:ext cx="1909099" cy="13315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22" y="1927860"/>
            <a:ext cx="2029077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1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Selbsteinschätzung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0" y="1327850"/>
            <a:ext cx="8084820" cy="16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/>
              <a:t>Was kann ich mir selbst zumuten</a:t>
            </a:r>
          </a:p>
          <a:p>
            <a:endParaRPr lang="de-AT" sz="1200" kern="0" dirty="0" smtClean="0"/>
          </a:p>
          <a:p>
            <a:pPr marL="0" indent="0">
              <a:buNone/>
            </a:pPr>
            <a:r>
              <a:rPr lang="de-AT" sz="2000" kern="0" dirty="0" smtClean="0"/>
              <a:t>    - wie weit kann ich hinaus- und zurück schwimmen</a:t>
            </a:r>
          </a:p>
          <a:p>
            <a:pPr marL="0" indent="0">
              <a:buNone/>
            </a:pPr>
            <a:endParaRPr lang="de-AT" sz="2000" kern="0" dirty="0" smtClean="0"/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- ist mir das Wasser zu kalt</a:t>
            </a:r>
          </a:p>
          <a:p>
            <a:pPr marL="0" indent="0">
              <a:buNone/>
            </a:pPr>
            <a:endParaRPr lang="de-AT" sz="2000" kern="0" dirty="0" smtClean="0"/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- kann ich mit Kleidung schwimmen (</a:t>
            </a:r>
            <a:r>
              <a:rPr lang="de-AT" sz="2000" b="1" kern="0" dirty="0" smtClean="0"/>
              <a:t>sehr schwierig!</a:t>
            </a:r>
            <a:r>
              <a:rPr lang="de-AT" sz="2000" kern="0" dirty="0" smtClean="0"/>
              <a:t>)</a:t>
            </a:r>
          </a:p>
          <a:p>
            <a:pPr marL="0" indent="0">
              <a:buNone/>
            </a:pPr>
            <a:endParaRPr lang="de-AT" sz="2000" kern="0" dirty="0" smtClean="0"/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- ist mir die Strömung zu stark (in Flüssen)</a:t>
            </a:r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46530"/>
            <a:ext cx="2032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6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Selbsteinschätzung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0" y="765843"/>
            <a:ext cx="8801100" cy="16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AT" kern="0" dirty="0" smtClean="0"/>
          </a:p>
          <a:p>
            <a:r>
              <a:rPr lang="de-AT" kern="0" dirty="0"/>
              <a:t>w</a:t>
            </a:r>
            <a:r>
              <a:rPr lang="de-AT" kern="0" dirty="0" smtClean="0"/>
              <a:t>ie könnte ich ein Hilfsmittel verwenden</a:t>
            </a:r>
          </a:p>
          <a:p>
            <a:endParaRPr lang="de-AT" sz="1200" kern="0" dirty="0" smtClean="0"/>
          </a:p>
          <a:p>
            <a:endParaRPr lang="de-AT" sz="1200" kern="0" dirty="0" smtClean="0"/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- wie werfe ich einen Rettungsring</a:t>
            </a:r>
          </a:p>
          <a:p>
            <a:pPr marL="0" indent="0">
              <a:buNone/>
            </a:pPr>
            <a:endParaRPr lang="de-AT" sz="2000" kern="0" dirty="0"/>
          </a:p>
          <a:p>
            <a:pPr marL="0" indent="0"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1200" kern="0" dirty="0" smtClean="0"/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- wie verwende ich Schwimmkörper </a:t>
            </a:r>
          </a:p>
          <a:p>
            <a:pPr marL="0" indent="0">
              <a:buNone/>
            </a:pPr>
            <a:r>
              <a:rPr lang="de-AT" kern="0" dirty="0" smtClean="0"/>
              <a:t>  </a:t>
            </a:r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0" y="4067173"/>
            <a:ext cx="2978782" cy="19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74" y="1810703"/>
            <a:ext cx="1753446" cy="177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1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Rettungsaktion</a:t>
            </a:r>
            <a:r>
              <a:rPr lang="de-AT" sz="2800" b="0" dirty="0" smtClean="0"/>
              <a:t> </a:t>
            </a:r>
            <a:r>
              <a:rPr lang="de-AT" sz="2800" b="0" dirty="0"/>
              <a:t>– </a:t>
            </a:r>
            <a:r>
              <a:rPr lang="de-AT" sz="2800" b="0" dirty="0" smtClean="0"/>
              <a:t>Grundsätze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Landesverband Oberösterreich</a:t>
            </a:r>
            <a:endParaRPr lang="de-AT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0" y="1068770"/>
            <a:ext cx="8084820" cy="16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358775" indent="-1682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541338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7175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1747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6319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0891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546350" indent="-1651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kern="0" dirty="0" smtClean="0"/>
              <a:t>Eigenleben vor Fremdleben 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 - keine Selbstüberschätzung</a:t>
            </a:r>
          </a:p>
          <a:p>
            <a:pPr marL="0" indent="0">
              <a:buNone/>
            </a:pPr>
            <a:r>
              <a:rPr lang="de-AT" sz="2000" kern="0" dirty="0"/>
              <a:t> </a:t>
            </a:r>
            <a:r>
              <a:rPr lang="de-AT" sz="2000" kern="0" dirty="0" smtClean="0"/>
              <a:t>    - besondere Vorsicht bei Strömungen</a:t>
            </a:r>
          </a:p>
          <a:p>
            <a:pPr marL="0" indent="0">
              <a:buNone/>
            </a:pPr>
            <a:r>
              <a:rPr lang="de-AT" kern="0" dirty="0" smtClean="0"/>
              <a:t>  </a:t>
            </a:r>
            <a:endParaRPr lang="de-AT" sz="1200" kern="0" dirty="0" smtClean="0"/>
          </a:p>
          <a:p>
            <a:r>
              <a:rPr lang="de-AT" kern="0" dirty="0"/>
              <a:t>Ertrinkende nie aus dem Auge </a:t>
            </a:r>
            <a:r>
              <a:rPr lang="de-AT" kern="0" dirty="0" smtClean="0"/>
              <a:t>verlieren</a:t>
            </a:r>
          </a:p>
          <a:p>
            <a:endParaRPr lang="de-AT" sz="1200" kern="0" dirty="0" smtClean="0"/>
          </a:p>
          <a:p>
            <a:r>
              <a:rPr lang="de-AT" kern="0" dirty="0"/>
              <a:t>s</a:t>
            </a:r>
            <a:r>
              <a:rPr lang="de-AT" kern="0" dirty="0" smtClean="0"/>
              <a:t>törende Kleidungsstücke ablegen </a:t>
            </a:r>
            <a:r>
              <a:rPr lang="de-AT" sz="2000" kern="0" dirty="0" smtClean="0"/>
              <a:t>(Schuhe ausziehen!) </a:t>
            </a:r>
            <a:endParaRPr lang="de-AT" sz="2000" kern="0" dirty="0"/>
          </a:p>
          <a:p>
            <a:pPr marL="0" indent="0">
              <a:buNone/>
            </a:pPr>
            <a:endParaRPr lang="de-AT" sz="2000" kern="0" dirty="0" smtClean="0"/>
          </a:p>
          <a:p>
            <a:r>
              <a:rPr lang="de-AT" kern="0" dirty="0" smtClean="0"/>
              <a:t>Aufmerksamkeit erregen</a:t>
            </a:r>
            <a:endParaRPr lang="de-AT" kern="0" dirty="0"/>
          </a:p>
          <a:p>
            <a:pPr marL="0" indent="0">
              <a:buNone/>
            </a:pPr>
            <a:r>
              <a:rPr lang="de-AT" kern="0" dirty="0"/>
              <a:t>    </a:t>
            </a:r>
            <a:r>
              <a:rPr lang="de-AT" sz="2000" kern="0" dirty="0"/>
              <a:t>- </a:t>
            </a:r>
            <a:r>
              <a:rPr lang="de-AT" sz="2000" kern="0" dirty="0" smtClean="0"/>
              <a:t>laut schreien, Handzeichen geben </a:t>
            </a:r>
            <a:endParaRPr lang="de-AT" sz="2000" kern="0" dirty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r>
              <a:rPr lang="de-AT" kern="0" dirty="0" smtClean="0"/>
              <a:t>  </a:t>
            </a: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  <a:p>
            <a:pPr marL="0" indent="0">
              <a:buNone/>
            </a:pPr>
            <a:endParaRPr lang="de-AT" kern="0" dirty="0"/>
          </a:p>
          <a:p>
            <a:pPr marL="0" indent="0">
              <a:buNone/>
            </a:pPr>
            <a:endParaRPr lang="de-AT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66" y="4434840"/>
            <a:ext cx="1613614" cy="16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07" y="1340196"/>
            <a:ext cx="3502343" cy="12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94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zept OL-Schulung">
  <a:themeElements>
    <a:clrScheme name="SGL_Pres_Template_1008_blue_16to9 1">
      <a:dk1>
        <a:srgbClr val="17608C"/>
      </a:dk1>
      <a:lt1>
        <a:srgbClr val="FFFFFF"/>
      </a:lt1>
      <a:dk2>
        <a:srgbClr val="17608C"/>
      </a:dk2>
      <a:lt2>
        <a:srgbClr val="808080"/>
      </a:lt2>
      <a:accent1>
        <a:srgbClr val="D0E9F8"/>
      </a:accent1>
      <a:accent2>
        <a:srgbClr val="E6004C"/>
      </a:accent2>
      <a:accent3>
        <a:srgbClr val="FFFFFF"/>
      </a:accent3>
      <a:accent4>
        <a:srgbClr val="125177"/>
      </a:accent4>
      <a:accent5>
        <a:srgbClr val="E4F2FB"/>
      </a:accent5>
      <a:accent6>
        <a:srgbClr val="D00044"/>
      </a:accent6>
      <a:hlink>
        <a:srgbClr val="81C3EB"/>
      </a:hlink>
      <a:folHlink>
        <a:srgbClr val="A0A0A0"/>
      </a:folHlink>
    </a:clrScheme>
    <a:fontScheme name="SGL_Pres_Template_1008_blue_16to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1235075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1235075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L_Pres_Template_1008_blue_16to9 1">
        <a:dk1>
          <a:srgbClr val="17608C"/>
        </a:dk1>
        <a:lt1>
          <a:srgbClr val="FFFFFF"/>
        </a:lt1>
        <a:dk2>
          <a:srgbClr val="17608C"/>
        </a:dk2>
        <a:lt2>
          <a:srgbClr val="808080"/>
        </a:lt2>
        <a:accent1>
          <a:srgbClr val="D0E9F8"/>
        </a:accent1>
        <a:accent2>
          <a:srgbClr val="E6004C"/>
        </a:accent2>
        <a:accent3>
          <a:srgbClr val="FFFFFF"/>
        </a:accent3>
        <a:accent4>
          <a:srgbClr val="125177"/>
        </a:accent4>
        <a:accent5>
          <a:srgbClr val="E4F2FB"/>
        </a:accent5>
        <a:accent6>
          <a:srgbClr val="D00044"/>
        </a:accent6>
        <a:hlink>
          <a:srgbClr val="81C3EB"/>
        </a:hlink>
        <a:folHlink>
          <a:srgbClr val="A0A0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Konzept OL-Schulung</Template>
  <TotalTime>0</TotalTime>
  <Words>317</Words>
  <Application>Microsoft Office PowerPoint</Application>
  <PresentationFormat>Bildschirmpräsentation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Konzept OL-Schulung</vt:lpstr>
      <vt:lpstr>Laienhilfe im und am Wasser</vt:lpstr>
      <vt:lpstr>Inhalte</vt:lpstr>
      <vt:lpstr>Orientierung am Badeplatz </vt:lpstr>
      <vt:lpstr>Orientierung – Überblick verschaffen </vt:lpstr>
      <vt:lpstr>Orientierung – Überblick verschaffen </vt:lpstr>
      <vt:lpstr>Orientierung – Erkennen von Gefahren</vt:lpstr>
      <vt:lpstr>Selbsteinschätzung</vt:lpstr>
      <vt:lpstr>Selbsteinschätzung</vt:lpstr>
      <vt:lpstr>Rettungsaktion – Grundsätze</vt:lpstr>
      <vt:lpstr>Rettungsaktion – Ablauf</vt:lpstr>
      <vt:lpstr>Rettungsaktion – Ablauf</vt:lpstr>
      <vt:lpstr>Selbstrettung</vt:lpstr>
      <vt:lpstr>Die Österreichische Wasserrettung LV OÖ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 OL-Schulung</dc:title>
  <dc:creator>Tina</dc:creator>
  <cp:lastModifiedBy>Erwin Weber</cp:lastModifiedBy>
  <cp:revision>113</cp:revision>
  <cp:lastPrinted>2017-04-03T08:31:43Z</cp:lastPrinted>
  <dcterms:created xsi:type="dcterms:W3CDTF">2014-11-23T07:35:58Z</dcterms:created>
  <dcterms:modified xsi:type="dcterms:W3CDTF">2017-06-13T20:20:55Z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